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257" r:id="rId3"/>
    <p:sldId id="258" r:id="rId4"/>
    <p:sldId id="259" r:id="rId5"/>
    <p:sldId id="260" r:id="rId6"/>
    <p:sldId id="261" r:id="rId7"/>
    <p:sldId id="262" r:id="rId8"/>
    <p:sldId id="263" r:id="rId9"/>
    <p:sldId id="264" r:id="rId10"/>
    <p:sldId id="266" r:id="rId11"/>
    <p:sldId id="267" r:id="rId12"/>
    <p:sldId id="268" r:id="rId13"/>
    <p:sldId id="269" r:id="rId14"/>
    <p:sldId id="270" r:id="rId15"/>
    <p:sldId id="272" r:id="rId16"/>
    <p:sldId id="273" r:id="rId1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ie Jones" initials="JJ" lastIdx="2" clrIdx="0">
    <p:extLst>
      <p:ext uri="{19B8F6BF-5375-455C-9EA6-DF929625EA0E}">
        <p15:presenceInfo xmlns:p15="http://schemas.microsoft.com/office/powerpoint/2012/main" userId="Julie Jon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40" autoAdjust="0"/>
    <p:restoredTop sz="94599"/>
  </p:normalViewPr>
  <p:slideViewPr>
    <p:cSldViewPr>
      <p:cViewPr varScale="1">
        <p:scale>
          <a:sx n="106" d="100"/>
          <a:sy n="106" d="100"/>
        </p:scale>
        <p:origin x="1808" y="1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2E568A32-B416-4628-BF37-80CCE07BF214}" type="datetimeFigureOut">
              <a:rPr lang="en-GB" smtClean="0"/>
              <a:t>07/01/2021</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AACFE2B2-765C-4532-AABE-0B25259AD098}" type="slidenum">
              <a:rPr lang="en-GB" smtClean="0"/>
              <a:t>‹#›</a:t>
            </a:fld>
            <a:endParaRPr lang="en-GB"/>
          </a:p>
        </p:txBody>
      </p:sp>
    </p:spTree>
    <p:extLst>
      <p:ext uri="{BB962C8B-B14F-4D97-AF65-F5344CB8AC3E}">
        <p14:creationId xmlns:p14="http://schemas.microsoft.com/office/powerpoint/2010/main" val="5495131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61D4E26-5C46-490C-9276-0762DA9CB5CD}" type="datetimeFigureOut">
              <a:rPr lang="en-GB" smtClean="0"/>
              <a:t>07/01/2021</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1169C72F-3DB8-4E8D-B596-2062DE2DBE94}" type="slidenum">
              <a:rPr lang="en-GB" smtClean="0"/>
              <a:t>‹#›</a:t>
            </a:fld>
            <a:endParaRPr lang="en-GB"/>
          </a:p>
        </p:txBody>
      </p:sp>
    </p:spTree>
    <p:extLst>
      <p:ext uri="{BB962C8B-B14F-4D97-AF65-F5344CB8AC3E}">
        <p14:creationId xmlns:p14="http://schemas.microsoft.com/office/powerpoint/2010/main" val="3836014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34946BC-C259-4014-869B-0E0A00629A53}"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368897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4946BC-C259-4014-869B-0E0A00629A53}"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4106990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946BC-C259-4014-869B-0E0A00629A53}"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6382566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34946BC-C259-4014-869B-0E0A00629A53}"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3893716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34946BC-C259-4014-869B-0E0A00629A53}" type="datetimeFigureOut">
              <a:rPr lang="en-GB" smtClean="0"/>
              <a:t>07/01/2021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1192448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34946BC-C259-4014-869B-0E0A00629A53}" type="datetimeFigureOut">
              <a:rPr lang="en-GB" smtClean="0"/>
              <a:t>07/01/2021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2918347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4946BC-C259-4014-869B-0E0A00629A53}" type="datetimeFigureOut">
              <a:rPr lang="en-GB" smtClean="0"/>
              <a:t>07/01/2021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397401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4946BC-C259-4014-869B-0E0A00629A53}"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325258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4946BC-C259-4014-869B-0E0A00629A53}" type="datetimeFigureOut">
              <a:rPr lang="en-GB" smtClean="0"/>
              <a:t>07/01/2021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4263150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4946BC-C259-4014-869B-0E0A00629A53}"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4013478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34946BC-C259-4014-869B-0E0A00629A53}" type="datetimeFigureOut">
              <a:rPr lang="en-GB" smtClean="0"/>
              <a:t>07/01/2021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6882C7-73FD-491C-AC07-24A6037A14AB}" type="slidenum">
              <a:rPr lang="en-GB" smtClean="0"/>
              <a:t>‹#›</a:t>
            </a:fld>
            <a:endParaRPr lang="en-GB"/>
          </a:p>
        </p:txBody>
      </p:sp>
    </p:spTree>
    <p:extLst>
      <p:ext uri="{BB962C8B-B14F-4D97-AF65-F5344CB8AC3E}">
        <p14:creationId xmlns:p14="http://schemas.microsoft.com/office/powerpoint/2010/main" val="2957574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4946BC-C259-4014-869B-0E0A00629A53}" type="datetimeFigureOut">
              <a:rPr lang="en-GB" smtClean="0"/>
              <a:t>07/01/2021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6882C7-73FD-491C-AC07-24A6037A14AB}" type="slidenum">
              <a:rPr lang="en-GB" smtClean="0"/>
              <a:t>‹#›</a:t>
            </a:fld>
            <a:endParaRPr lang="en-GB"/>
          </a:p>
        </p:txBody>
      </p:sp>
    </p:spTree>
    <p:extLst>
      <p:ext uri="{BB962C8B-B14F-4D97-AF65-F5344CB8AC3E}">
        <p14:creationId xmlns:p14="http://schemas.microsoft.com/office/powerpoint/2010/main" val="19356546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innovativelearning.com/educational_psychology/development/zone-of-proximal-development.htm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needhi28.wordpress.com/" TargetMode="External"/><Relationship Id="rId2" Type="http://schemas.openxmlformats.org/officeDocument/2006/relationships/hyperlink" Target="https://www.professionalacademy.com/blogs-and-advice/marketing-theories-maslows-hierarchy-of-needs" TargetMode="Externa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hyperlink" Target="http://www.kidzworld.com/article/29156-dear-dish-it-trust-issues-and-fake-friend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600" b="1" dirty="0">
                <a:latin typeface="XCCW Joined 15a" panose="03050602040000000000" pitchFamily="66" charset="0"/>
              </a:rPr>
              <a:t>Forest School</a:t>
            </a:r>
          </a:p>
        </p:txBody>
      </p:sp>
      <p:sp>
        <p:nvSpPr>
          <p:cNvPr id="3" name="Subtitle 2"/>
          <p:cNvSpPr>
            <a:spLocks noGrp="1"/>
          </p:cNvSpPr>
          <p:nvPr>
            <p:ph type="subTitle" idx="1"/>
          </p:nvPr>
        </p:nvSpPr>
        <p:spPr/>
        <p:txBody>
          <a:bodyPr>
            <a:normAutofit/>
          </a:bodyPr>
          <a:lstStyle/>
          <a:p>
            <a:r>
              <a:rPr lang="en-GB" sz="3600" dirty="0">
                <a:solidFill>
                  <a:schemeClr val="tx1"/>
                </a:solidFill>
                <a:latin typeface="XCCW Joined 15a" panose="03050602040000000000" pitchFamily="66" charset="0"/>
              </a:rPr>
              <a:t>Supporting today’s children in preparation for tomorrow’s world.</a:t>
            </a:r>
          </a:p>
        </p:txBody>
      </p:sp>
    </p:spTree>
    <p:extLst>
      <p:ext uri="{BB962C8B-B14F-4D97-AF65-F5344CB8AC3E}">
        <p14:creationId xmlns:p14="http://schemas.microsoft.com/office/powerpoint/2010/main" val="5525059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XCCW Joined 15a" panose="03050602040000000000" pitchFamily="66" charset="0"/>
              </a:rPr>
              <a:t>What is Forest School?</a:t>
            </a:r>
          </a:p>
        </p:txBody>
      </p:sp>
      <p:sp>
        <p:nvSpPr>
          <p:cNvPr id="3" name="Content Placeholder 2"/>
          <p:cNvSpPr>
            <a:spLocks noGrp="1"/>
          </p:cNvSpPr>
          <p:nvPr>
            <p:ph idx="1"/>
          </p:nvPr>
        </p:nvSpPr>
        <p:spPr>
          <a:xfrm>
            <a:off x="457200" y="1340768"/>
            <a:ext cx="8229600" cy="4785395"/>
          </a:xfrm>
        </p:spPr>
        <p:txBody>
          <a:bodyPr>
            <a:normAutofit/>
          </a:bodyPr>
          <a:lstStyle/>
          <a:p>
            <a:r>
              <a:rPr lang="en-GB" dirty="0"/>
              <a:t>Forest School is a long term program that runs over 36 weeks.</a:t>
            </a:r>
          </a:p>
          <a:p>
            <a:r>
              <a:rPr lang="en-GB" dirty="0">
                <a:solidFill>
                  <a:schemeClr val="bg1"/>
                </a:solidFill>
              </a:rPr>
              <a:t>It assess’ participants developmental needs.</a:t>
            </a:r>
          </a:p>
          <a:p>
            <a:r>
              <a:rPr lang="en-GB" dirty="0"/>
              <a:t>It creates learning opportunities through child led activities and themes to develop individual areas of need.</a:t>
            </a:r>
          </a:p>
          <a:p>
            <a:r>
              <a:rPr lang="en-GB" dirty="0">
                <a:solidFill>
                  <a:schemeClr val="bg1"/>
                </a:solidFill>
              </a:rPr>
              <a:t>Forest School catches the child’s imagination and engages them, with an objective of deeper level learning.</a:t>
            </a:r>
          </a:p>
          <a:p>
            <a:endParaRPr lang="en-GB" dirty="0"/>
          </a:p>
        </p:txBody>
      </p:sp>
    </p:spTree>
    <p:extLst>
      <p:ext uri="{BB962C8B-B14F-4D97-AF65-F5344CB8AC3E}">
        <p14:creationId xmlns:p14="http://schemas.microsoft.com/office/powerpoint/2010/main" val="1051225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XCCW Joined 15a" panose="03050602040000000000" pitchFamily="66" charset="0"/>
              </a:rPr>
              <a:t>Where did it begin?</a:t>
            </a:r>
          </a:p>
        </p:txBody>
      </p:sp>
      <p:sp>
        <p:nvSpPr>
          <p:cNvPr id="3" name="Content Placeholder 2"/>
          <p:cNvSpPr>
            <a:spLocks noGrp="1"/>
          </p:cNvSpPr>
          <p:nvPr>
            <p:ph idx="1"/>
          </p:nvPr>
        </p:nvSpPr>
        <p:spPr>
          <a:xfrm>
            <a:off x="457200" y="1340768"/>
            <a:ext cx="8229600" cy="4785395"/>
          </a:xfrm>
        </p:spPr>
        <p:txBody>
          <a:bodyPr>
            <a:normAutofit/>
          </a:bodyPr>
          <a:lstStyle/>
          <a:p>
            <a:pPr marL="0" indent="0" algn="ctr">
              <a:buNone/>
            </a:pPr>
            <a:endParaRPr lang="en-GB" dirty="0"/>
          </a:p>
          <a:p>
            <a:pPr marL="0" indent="0" algn="ctr">
              <a:buNone/>
            </a:pPr>
            <a:endParaRPr lang="en-GB" dirty="0"/>
          </a:p>
          <a:p>
            <a:pPr marL="0" indent="0" algn="ctr">
              <a:buNone/>
            </a:pPr>
            <a:r>
              <a:rPr lang="en-GB" dirty="0"/>
              <a:t>Forest School originated in Scandinavia and was widely adopted in Denmark in 1980. It was adapted and brought to the UK in 1993 by nursery nurses from Bridgewater College.</a:t>
            </a:r>
          </a:p>
        </p:txBody>
      </p:sp>
    </p:spTree>
    <p:extLst>
      <p:ext uri="{BB962C8B-B14F-4D97-AF65-F5344CB8AC3E}">
        <p14:creationId xmlns:p14="http://schemas.microsoft.com/office/powerpoint/2010/main" val="1356090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XCCW Joined 15a" panose="03050602040000000000" pitchFamily="66" charset="0"/>
              </a:rPr>
              <a:t>What is the role of the Forest School Leader?</a:t>
            </a:r>
          </a:p>
        </p:txBody>
      </p:sp>
      <p:sp>
        <p:nvSpPr>
          <p:cNvPr id="3" name="Content Placeholder 2"/>
          <p:cNvSpPr>
            <a:spLocks noGrp="1"/>
          </p:cNvSpPr>
          <p:nvPr>
            <p:ph idx="1"/>
          </p:nvPr>
        </p:nvSpPr>
        <p:spPr>
          <a:xfrm>
            <a:off x="457200" y="1340768"/>
            <a:ext cx="8229600" cy="4785395"/>
          </a:xfrm>
        </p:spPr>
        <p:txBody>
          <a:bodyPr>
            <a:normAutofit lnSpcReduction="10000"/>
          </a:bodyPr>
          <a:lstStyle/>
          <a:p>
            <a:pPr marL="0" indent="0" algn="ctr">
              <a:buNone/>
            </a:pPr>
            <a:r>
              <a:rPr lang="en-GB" sz="2800" dirty="0"/>
              <a:t>It is the leaders role to risk assess the site, participants and activities and to ensure they are carried out in the safest possible way. The Forest school leader will also encourage participants to be a part of risk assessing.</a:t>
            </a:r>
          </a:p>
          <a:p>
            <a:pPr marL="0" indent="0" algn="ctr">
              <a:buNone/>
            </a:pPr>
            <a:r>
              <a:rPr lang="en-GB" sz="2800" dirty="0">
                <a:solidFill>
                  <a:schemeClr val="bg1"/>
                </a:solidFill>
              </a:rPr>
              <a:t>It is also the leaders role to observe and assess the participants and their needs. This often involves acting as a silent presence, the leader is there for support if and when it is wanted or needed.</a:t>
            </a:r>
          </a:p>
          <a:p>
            <a:pPr marL="0" indent="0" algn="ctr">
              <a:buNone/>
            </a:pPr>
            <a:r>
              <a:rPr lang="en-GB" sz="2800" dirty="0"/>
              <a:t>The leader will create learning opportunities that will benefit the participant’s needs and will develop their multiple intelligences.</a:t>
            </a:r>
          </a:p>
        </p:txBody>
      </p:sp>
    </p:spTree>
    <p:extLst>
      <p:ext uri="{BB962C8B-B14F-4D97-AF65-F5344CB8AC3E}">
        <p14:creationId xmlns:p14="http://schemas.microsoft.com/office/powerpoint/2010/main" val="1810723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XCCW Joined 15a" panose="03050602040000000000" pitchFamily="66" charset="0"/>
              </a:rPr>
              <a:t>What are the benefits?</a:t>
            </a:r>
          </a:p>
        </p:txBody>
      </p:sp>
      <p:sp>
        <p:nvSpPr>
          <p:cNvPr id="3" name="Content Placeholder 2"/>
          <p:cNvSpPr>
            <a:spLocks noGrp="1"/>
          </p:cNvSpPr>
          <p:nvPr>
            <p:ph idx="1"/>
          </p:nvPr>
        </p:nvSpPr>
        <p:spPr>
          <a:xfrm>
            <a:off x="457200" y="1340768"/>
            <a:ext cx="8229600" cy="4785395"/>
          </a:xfrm>
        </p:spPr>
        <p:txBody>
          <a:bodyPr>
            <a:normAutofit/>
          </a:bodyPr>
          <a:lstStyle/>
          <a:p>
            <a:pPr marL="0" indent="0" algn="ctr">
              <a:buNone/>
            </a:pPr>
            <a:endParaRPr lang="en-GB" sz="2800" dirty="0"/>
          </a:p>
        </p:txBody>
      </p:sp>
      <p:pic>
        <p:nvPicPr>
          <p:cNvPr id="4" name="Picture 3"/>
          <p:cNvPicPr/>
          <p:nvPr/>
        </p:nvPicPr>
        <p:blipFill rotWithShape="1">
          <a:blip r:embed="rId2"/>
          <a:srcRect l="34891" t="44211" r="33766" b="11239"/>
          <a:stretch/>
        </p:blipFill>
        <p:spPr bwMode="auto">
          <a:xfrm>
            <a:off x="395536" y="1052736"/>
            <a:ext cx="8352928" cy="4896543"/>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0" y="5949278"/>
            <a:ext cx="9144000" cy="1200329"/>
          </a:xfrm>
          <a:prstGeom prst="rect">
            <a:avLst/>
          </a:prstGeom>
          <a:solidFill>
            <a:schemeClr val="accent3">
              <a:lumMod val="75000"/>
            </a:schemeClr>
          </a:solidFill>
        </p:spPr>
        <p:txBody>
          <a:bodyPr wrap="square" rtlCol="0">
            <a:spAutoFit/>
          </a:bodyPr>
          <a:lstStyle/>
          <a:p>
            <a:r>
              <a:rPr lang="en-US" dirty="0"/>
              <a:t>Forest School develops multiple and emotional intelligences to create a whole child. A child capable of deeper level learning and problem solving, both in the classroom and in the real world. A child who will live a long and fulfilled life.</a:t>
            </a:r>
            <a:endParaRPr lang="en-GB" dirty="0"/>
          </a:p>
          <a:p>
            <a:endParaRPr lang="en-GB" dirty="0"/>
          </a:p>
        </p:txBody>
      </p:sp>
    </p:spTree>
    <p:extLst>
      <p:ext uri="{BB962C8B-B14F-4D97-AF65-F5344CB8AC3E}">
        <p14:creationId xmlns:p14="http://schemas.microsoft.com/office/powerpoint/2010/main" val="4248427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XCCW Joined 15a" panose="03050602040000000000" pitchFamily="66" charset="0"/>
              </a:rPr>
              <a:t>Zones of Proximal Development</a:t>
            </a:r>
          </a:p>
        </p:txBody>
      </p:sp>
      <p:pic>
        <p:nvPicPr>
          <p:cNvPr id="1026" name="Picture 2" descr="Image result for zpd">
            <a:hlinkClick r:id="rId2"/>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475656" y="1700808"/>
            <a:ext cx="6264696" cy="476392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75532" y="6464731"/>
            <a:ext cx="8963864" cy="369332"/>
          </a:xfrm>
          <a:prstGeom prst="rect">
            <a:avLst/>
          </a:prstGeom>
          <a:noFill/>
        </p:spPr>
        <p:txBody>
          <a:bodyPr wrap="none" lIns="91440" tIns="45720" rIns="91440" bIns="45720">
            <a:spAutoFit/>
          </a:bodyPr>
          <a:lstStyle/>
          <a:p>
            <a:pPr algn="ctr"/>
            <a:r>
              <a:rPr lang="en-US" b="1" cap="none" spc="50" dirty="0">
                <a:ln w="0"/>
                <a:solidFill>
                  <a:schemeClr val="bg2"/>
                </a:solidFill>
                <a:effectLst>
                  <a:innerShdw blurRad="63500" dist="50800" dir="13500000">
                    <a:srgbClr val="000000">
                      <a:alpha val="50000"/>
                    </a:srgbClr>
                  </a:innerShdw>
                </a:effectLst>
              </a:rPr>
              <a:t>At Forest School we are working to bring </a:t>
            </a:r>
            <a:r>
              <a:rPr lang="en-US" sz="1600" b="1" cap="none" spc="50" dirty="0">
                <a:ln w="0"/>
                <a:solidFill>
                  <a:schemeClr val="bg2"/>
                </a:solidFill>
                <a:effectLst>
                  <a:innerShdw blurRad="63500" dist="50800" dir="13500000">
                    <a:srgbClr val="000000">
                      <a:alpha val="50000"/>
                    </a:srgbClr>
                  </a:innerShdw>
                </a:effectLst>
              </a:rPr>
              <a:t>children</a:t>
            </a:r>
            <a:r>
              <a:rPr lang="en-US" b="1" cap="none" spc="50" dirty="0">
                <a:ln w="0"/>
                <a:solidFill>
                  <a:schemeClr val="bg2"/>
                </a:solidFill>
                <a:effectLst>
                  <a:innerShdw blurRad="63500" dist="50800" dir="13500000">
                    <a:srgbClr val="000000">
                      <a:alpha val="50000"/>
                    </a:srgbClr>
                  </a:innerShdw>
                </a:effectLst>
              </a:rPr>
              <a:t> into the center zone </a:t>
            </a:r>
            <a:r>
              <a:rPr lang="en-US" b="1" spc="50" dirty="0">
                <a:ln w="0"/>
                <a:solidFill>
                  <a:schemeClr val="bg2"/>
                </a:solidFill>
                <a:effectLst>
                  <a:innerShdw blurRad="63500" dist="50800" dir="13500000">
                    <a:srgbClr val="000000">
                      <a:alpha val="50000"/>
                    </a:srgbClr>
                  </a:innerShdw>
                </a:effectLst>
              </a:rPr>
              <a:t>as a whole child.</a:t>
            </a:r>
            <a:endParaRPr lang="en-US"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687478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XCCW Joined 15a" panose="03050602040000000000" pitchFamily="66" charset="0"/>
              </a:rPr>
              <a:t>Why is kit important.</a:t>
            </a:r>
          </a:p>
        </p:txBody>
      </p:sp>
      <p:sp>
        <p:nvSpPr>
          <p:cNvPr id="5" name="AutoShape 4" descr="Image result for maslow">
            <a:hlinkClick r:id="rId2"/>
          </p:cNvPr>
          <p:cNvSpPr>
            <a:spLocks noChangeAspect="1" noChangeArrowheads="1"/>
          </p:cNvSpPr>
          <p:nvPr/>
        </p:nvSpPr>
        <p:spPr bwMode="auto">
          <a:xfrm>
            <a:off x="2062163" y="-1790700"/>
            <a:ext cx="43148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6" descr="Related image">
            <a:hlinkClick r:id="rId3"/>
          </p:cNvPr>
          <p:cNvSpPr>
            <a:spLocks noChangeAspect="1" noChangeArrowheads="1"/>
          </p:cNvSpPr>
          <p:nvPr/>
        </p:nvSpPr>
        <p:spPr bwMode="auto">
          <a:xfrm>
            <a:off x="2867025" y="-1325563"/>
            <a:ext cx="2857500" cy="2762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Related image">
            <a:hlinkClick r:id="rId3"/>
          </p:cNvPr>
          <p:cNvSpPr>
            <a:spLocks noChangeAspect="1" noChangeArrowheads="1"/>
          </p:cNvSpPr>
          <p:nvPr/>
        </p:nvSpPr>
        <p:spPr bwMode="auto">
          <a:xfrm>
            <a:off x="3019425" y="-1173163"/>
            <a:ext cx="2857500" cy="2762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0" descr="Related image">
            <a:hlinkClick r:id="rId3"/>
          </p:cNvPr>
          <p:cNvSpPr>
            <a:spLocks noChangeAspect="1" noChangeArrowheads="1"/>
          </p:cNvSpPr>
          <p:nvPr/>
        </p:nvSpPr>
        <p:spPr bwMode="auto">
          <a:xfrm>
            <a:off x="3171825" y="-1020763"/>
            <a:ext cx="2857500" cy="2762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Rectangle 8"/>
          <p:cNvSpPr/>
          <p:nvPr/>
        </p:nvSpPr>
        <p:spPr>
          <a:xfrm>
            <a:off x="2286000" y="3105835"/>
            <a:ext cx="4572000" cy="646331"/>
          </a:xfrm>
          <a:prstGeom prst="rect">
            <a:avLst/>
          </a:prstGeom>
        </p:spPr>
        <p:txBody>
          <a:bodyPr>
            <a:spAutoFit/>
          </a:bodyPr>
          <a:lstStyle/>
          <a:p>
            <a:br>
              <a:rPr lang="en-GB" dirty="0"/>
            </a:br>
            <a:endParaRPr lang="en-GB" dirty="0"/>
          </a:p>
        </p:txBody>
      </p:sp>
      <p:pic>
        <p:nvPicPr>
          <p:cNvPr id="2060" name="Picture 12" descr="Related image">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640" y="1144694"/>
            <a:ext cx="7061968" cy="4816264"/>
          </a:xfrm>
          <a:prstGeom prst="rect">
            <a:avLst/>
          </a:prstGeom>
          <a:noFill/>
          <a:extLst>
            <a:ext uri="{909E8E84-426E-40DD-AFC4-6F175D3DCCD1}">
              <a14:hiddenFill xmlns:a14="http://schemas.microsoft.com/office/drawing/2010/main">
                <a:solidFill>
                  <a:srgbClr val="FFFFFF"/>
                </a:solidFill>
              </a14:hiddenFill>
            </a:ext>
          </a:extLst>
        </p:spPr>
      </p:pic>
      <p:sp>
        <p:nvSpPr>
          <p:cNvPr id="12" name="Right Arrow 11"/>
          <p:cNvSpPr/>
          <p:nvPr/>
        </p:nvSpPr>
        <p:spPr>
          <a:xfrm>
            <a:off x="778793" y="4306608"/>
            <a:ext cx="2088232" cy="504056"/>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120499" y="5780782"/>
            <a:ext cx="9384998" cy="1077218"/>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There is no such thing as bad weather only bad clothing</a:t>
            </a:r>
          </a:p>
        </p:txBody>
      </p:sp>
      <p:sp>
        <p:nvSpPr>
          <p:cNvPr id="3" name="Rectangle 2"/>
          <p:cNvSpPr/>
          <p:nvPr/>
        </p:nvSpPr>
        <p:spPr>
          <a:xfrm>
            <a:off x="1293930" y="1305555"/>
            <a:ext cx="2450863" cy="1323439"/>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2000" b="1" dirty="0">
                <a:ln/>
                <a:solidFill>
                  <a:schemeClr val="accent4"/>
                </a:solidFill>
              </a:rPr>
              <a:t>The more needs that </a:t>
            </a:r>
          </a:p>
          <a:p>
            <a:pPr algn="ctr"/>
            <a:r>
              <a:rPr lang="en-US" sz="2000" b="1" dirty="0">
                <a:ln/>
                <a:solidFill>
                  <a:schemeClr val="accent4"/>
                </a:solidFill>
              </a:rPr>
              <a:t>are met the more</a:t>
            </a:r>
          </a:p>
          <a:p>
            <a:pPr algn="ctr"/>
            <a:r>
              <a:rPr lang="en-US" sz="2000" b="1" dirty="0">
                <a:ln/>
                <a:solidFill>
                  <a:schemeClr val="accent4"/>
                </a:solidFill>
              </a:rPr>
              <a:t> a child learns</a:t>
            </a:r>
          </a:p>
          <a:p>
            <a:pPr algn="ctr"/>
            <a:r>
              <a:rPr lang="en-US" sz="2000" b="1" dirty="0">
                <a:ln/>
                <a:solidFill>
                  <a:schemeClr val="accent4"/>
                </a:solidFill>
              </a:rPr>
              <a:t> and retains.</a:t>
            </a:r>
          </a:p>
        </p:txBody>
      </p:sp>
    </p:spTree>
    <p:extLst>
      <p:ext uri="{BB962C8B-B14F-4D97-AF65-F5344CB8AC3E}">
        <p14:creationId xmlns:p14="http://schemas.microsoft.com/office/powerpoint/2010/main" val="535847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XCCW Joined 15a" panose="03050602040000000000" pitchFamily="66" charset="0"/>
              </a:rPr>
              <a:t>How do we risk assess?</a:t>
            </a:r>
          </a:p>
        </p:txBody>
      </p:sp>
      <p:sp>
        <p:nvSpPr>
          <p:cNvPr id="3" name="Content Placeholder 2"/>
          <p:cNvSpPr>
            <a:spLocks noGrp="1"/>
          </p:cNvSpPr>
          <p:nvPr>
            <p:ph idx="1"/>
          </p:nvPr>
        </p:nvSpPr>
        <p:spPr>
          <a:xfrm>
            <a:off x="457200" y="1340768"/>
            <a:ext cx="8229600" cy="4785395"/>
          </a:xfrm>
        </p:spPr>
        <p:txBody>
          <a:bodyPr>
            <a:normAutofit fontScale="92500"/>
          </a:bodyPr>
          <a:lstStyle/>
          <a:p>
            <a:pPr marL="0" indent="0" algn="ctr">
              <a:buNone/>
            </a:pPr>
            <a:r>
              <a:rPr lang="en-GB" sz="2800" dirty="0"/>
              <a:t>Probability (1-5) x Severity (1-5) = Risk Value (1-25)</a:t>
            </a:r>
          </a:p>
          <a:p>
            <a:pPr marL="0" indent="0" algn="ctr">
              <a:buNone/>
            </a:pPr>
            <a:r>
              <a:rPr lang="en-GB" sz="2800" dirty="0"/>
              <a:t>What is the benefit of taking the risk?</a:t>
            </a:r>
          </a:p>
          <a:p>
            <a:pPr marL="0" indent="0" algn="ctr">
              <a:buNone/>
            </a:pPr>
            <a:r>
              <a:rPr lang="en-GB" sz="2800" dirty="0"/>
              <a:t>If the RV is less than 12 and there is a benefit from taking the risk, this would be classed as an appropriate risk.</a:t>
            </a:r>
          </a:p>
          <a:p>
            <a:pPr marL="0" indent="0" algn="ctr">
              <a:buNone/>
            </a:pPr>
            <a:r>
              <a:rPr lang="en-GB" sz="2800" dirty="0" err="1"/>
              <a:t>Eg</a:t>
            </a:r>
            <a:r>
              <a:rPr lang="en-GB" sz="2800" dirty="0"/>
              <a:t>. Climbing a tree up to 1.5 metres</a:t>
            </a:r>
          </a:p>
          <a:p>
            <a:pPr marL="0" indent="0" algn="ctr">
              <a:buNone/>
            </a:pPr>
            <a:r>
              <a:rPr lang="en-GB" sz="2800" dirty="0"/>
              <a:t>P2 x S4 = 8</a:t>
            </a:r>
          </a:p>
          <a:p>
            <a:pPr marL="0" indent="0" algn="ctr">
              <a:buNone/>
            </a:pPr>
            <a:r>
              <a:rPr lang="en-GB" sz="2800" dirty="0"/>
              <a:t>Benefits: I can challenge myself, I can motivate myself, I can conquer my fears, I can teach others how to climb safely, I can assess what risk I am comfortable with, I can make critical decisions where to place my hands and feet.  </a:t>
            </a:r>
          </a:p>
        </p:txBody>
      </p:sp>
    </p:spTree>
    <p:extLst>
      <p:ext uri="{BB962C8B-B14F-4D97-AF65-F5344CB8AC3E}">
        <p14:creationId xmlns:p14="http://schemas.microsoft.com/office/powerpoint/2010/main" val="657559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XCCW Joined 15a" panose="03050602040000000000" pitchFamily="66" charset="0"/>
              </a:rPr>
              <a:t>Tools and Fires</a:t>
            </a:r>
          </a:p>
        </p:txBody>
      </p:sp>
      <p:sp>
        <p:nvSpPr>
          <p:cNvPr id="3" name="Content Placeholder 2"/>
          <p:cNvSpPr>
            <a:spLocks noGrp="1"/>
          </p:cNvSpPr>
          <p:nvPr>
            <p:ph idx="1"/>
          </p:nvPr>
        </p:nvSpPr>
        <p:spPr>
          <a:xfrm>
            <a:off x="457200" y="1340768"/>
            <a:ext cx="8229600" cy="4785395"/>
          </a:xfrm>
        </p:spPr>
        <p:txBody>
          <a:bodyPr>
            <a:normAutofit/>
          </a:bodyPr>
          <a:lstStyle/>
          <a:p>
            <a:pPr marL="0" indent="0" algn="ctr">
              <a:buNone/>
            </a:pPr>
            <a:r>
              <a:rPr lang="en-GB" sz="2800" dirty="0"/>
              <a:t>Tools and fires may be introduced when seen appropriate by the Forest School leader.</a:t>
            </a:r>
          </a:p>
          <a:p>
            <a:pPr marL="0" indent="0" algn="ctr">
              <a:buNone/>
            </a:pPr>
            <a:r>
              <a:rPr lang="en-GB" sz="2800" dirty="0">
                <a:solidFill>
                  <a:schemeClr val="bg1"/>
                </a:solidFill>
              </a:rPr>
              <a:t>These are used as activities and resources to develop areas of children’s learning.</a:t>
            </a:r>
          </a:p>
          <a:p>
            <a:pPr marL="0" indent="0" algn="ctr">
              <a:buNone/>
            </a:pPr>
            <a:r>
              <a:rPr lang="en-GB" sz="2800" dirty="0"/>
              <a:t>Risk assessments are done for all these activities and tool talks are given before the use of any tool.</a:t>
            </a:r>
          </a:p>
          <a:p>
            <a:pPr marL="0" indent="0" algn="ctr">
              <a:buNone/>
            </a:pPr>
            <a:r>
              <a:rPr lang="en-GB" sz="2800" dirty="0">
                <a:solidFill>
                  <a:schemeClr val="bg1"/>
                </a:solidFill>
              </a:rPr>
              <a:t>The benefit of the use is always greater than the risk.</a:t>
            </a:r>
          </a:p>
        </p:txBody>
      </p:sp>
    </p:spTree>
    <p:extLst>
      <p:ext uri="{BB962C8B-B14F-4D97-AF65-F5344CB8AC3E}">
        <p14:creationId xmlns:p14="http://schemas.microsoft.com/office/powerpoint/2010/main" val="1969454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XCCW Joined 15a" panose="03050602040000000000" pitchFamily="66" charset="0"/>
              </a:rPr>
              <a:t>Activities</a:t>
            </a:r>
          </a:p>
        </p:txBody>
      </p:sp>
      <p:sp>
        <p:nvSpPr>
          <p:cNvPr id="3" name="Content Placeholder 2"/>
          <p:cNvSpPr>
            <a:spLocks noGrp="1"/>
          </p:cNvSpPr>
          <p:nvPr>
            <p:ph idx="1"/>
          </p:nvPr>
        </p:nvSpPr>
        <p:spPr>
          <a:xfrm>
            <a:off x="457200" y="1340768"/>
            <a:ext cx="8229600" cy="4785395"/>
          </a:xfrm>
        </p:spPr>
        <p:txBody>
          <a:bodyPr>
            <a:normAutofit fontScale="92500" lnSpcReduction="20000"/>
          </a:bodyPr>
          <a:lstStyle/>
          <a:p>
            <a:pPr algn="ctr"/>
            <a:r>
              <a:rPr lang="en-GB" sz="3600" dirty="0"/>
              <a:t>Building</a:t>
            </a:r>
          </a:p>
          <a:p>
            <a:pPr algn="ctr"/>
            <a:r>
              <a:rPr lang="en-GB" sz="3600" dirty="0"/>
              <a:t>Craft</a:t>
            </a:r>
          </a:p>
          <a:p>
            <a:pPr algn="ctr"/>
            <a:r>
              <a:rPr lang="en-GB" sz="3600" dirty="0"/>
              <a:t>Games</a:t>
            </a:r>
          </a:p>
          <a:p>
            <a:pPr algn="ctr"/>
            <a:r>
              <a:rPr lang="en-GB" sz="3600" dirty="0"/>
              <a:t>Planting</a:t>
            </a:r>
          </a:p>
          <a:p>
            <a:pPr algn="ctr"/>
            <a:r>
              <a:rPr lang="en-GB" sz="3600" dirty="0"/>
              <a:t>Moss / reflection</a:t>
            </a:r>
          </a:p>
          <a:p>
            <a:pPr algn="ctr"/>
            <a:r>
              <a:rPr lang="en-GB" sz="3600" dirty="0"/>
              <a:t>Singing</a:t>
            </a:r>
          </a:p>
          <a:p>
            <a:pPr algn="ctr"/>
            <a:r>
              <a:rPr lang="en-GB" sz="3600" dirty="0"/>
              <a:t>Team work</a:t>
            </a:r>
          </a:p>
          <a:p>
            <a:pPr algn="ctr"/>
            <a:r>
              <a:rPr lang="en-GB" sz="3600" dirty="0"/>
              <a:t>Campfire activities </a:t>
            </a:r>
          </a:p>
          <a:p>
            <a:pPr algn="ctr"/>
            <a:r>
              <a:rPr lang="en-GB" sz="3600" dirty="0"/>
              <a:t>And more</a:t>
            </a:r>
          </a:p>
        </p:txBody>
      </p:sp>
    </p:spTree>
    <p:extLst>
      <p:ext uri="{BB962C8B-B14F-4D97-AF65-F5344CB8AC3E}">
        <p14:creationId xmlns:p14="http://schemas.microsoft.com/office/powerpoint/2010/main" val="1586074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XCCW Joined 15a" panose="03050602040000000000" pitchFamily="66" charset="0"/>
              </a:rPr>
              <a:t>How might your child respond at first</a:t>
            </a:r>
          </a:p>
        </p:txBody>
      </p:sp>
      <p:sp>
        <p:nvSpPr>
          <p:cNvPr id="3" name="Content Placeholder 2"/>
          <p:cNvSpPr>
            <a:spLocks noGrp="1"/>
          </p:cNvSpPr>
          <p:nvPr>
            <p:ph idx="1"/>
          </p:nvPr>
        </p:nvSpPr>
        <p:spPr>
          <a:xfrm>
            <a:off x="457200" y="1340768"/>
            <a:ext cx="8229600" cy="4785395"/>
          </a:xfrm>
        </p:spPr>
        <p:txBody>
          <a:bodyPr>
            <a:normAutofit/>
          </a:bodyPr>
          <a:lstStyle/>
          <a:p>
            <a:pPr algn="ctr"/>
            <a:r>
              <a:rPr lang="en-GB" sz="3600" dirty="0"/>
              <a:t>Hesitant</a:t>
            </a:r>
          </a:p>
          <a:p>
            <a:pPr algn="ctr"/>
            <a:r>
              <a:rPr lang="en-GB" sz="3600" dirty="0"/>
              <a:t>Change in confidence</a:t>
            </a:r>
          </a:p>
          <a:p>
            <a:pPr algn="ctr"/>
            <a:r>
              <a:rPr lang="en-GB" sz="3600" dirty="0"/>
              <a:t>Anxious</a:t>
            </a:r>
          </a:p>
          <a:p>
            <a:pPr algn="ctr"/>
            <a:r>
              <a:rPr lang="en-GB" sz="3600" dirty="0"/>
              <a:t>Looking for approval or to be told what they are allowed to do before trying things</a:t>
            </a:r>
          </a:p>
        </p:txBody>
      </p:sp>
    </p:spTree>
    <p:extLst>
      <p:ext uri="{BB962C8B-B14F-4D97-AF65-F5344CB8AC3E}">
        <p14:creationId xmlns:p14="http://schemas.microsoft.com/office/powerpoint/2010/main" val="3085508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XCCW Joined 15a" panose="03050602040000000000" pitchFamily="66" charset="0"/>
              </a:rPr>
              <a:t>Optimal phrases that encourage independence</a:t>
            </a:r>
          </a:p>
        </p:txBody>
      </p:sp>
      <p:sp>
        <p:nvSpPr>
          <p:cNvPr id="3" name="Content Placeholder 2"/>
          <p:cNvSpPr>
            <a:spLocks noGrp="1"/>
          </p:cNvSpPr>
          <p:nvPr>
            <p:ph idx="1"/>
          </p:nvPr>
        </p:nvSpPr>
        <p:spPr>
          <a:xfrm>
            <a:off x="457200" y="1340768"/>
            <a:ext cx="8229600" cy="4785395"/>
          </a:xfrm>
        </p:spPr>
        <p:txBody>
          <a:bodyPr>
            <a:normAutofit fontScale="85000" lnSpcReduction="10000"/>
          </a:bodyPr>
          <a:lstStyle/>
          <a:p>
            <a:pPr algn="ctr"/>
            <a:r>
              <a:rPr lang="en-GB" sz="3600" dirty="0"/>
              <a:t>Do you have enough space for that?</a:t>
            </a:r>
          </a:p>
          <a:p>
            <a:pPr algn="ctr"/>
            <a:r>
              <a:rPr lang="en-GB" sz="3600" dirty="0"/>
              <a:t>Do you need help with that?</a:t>
            </a:r>
          </a:p>
          <a:p>
            <a:pPr algn="ctr"/>
            <a:r>
              <a:rPr lang="en-GB" sz="3600" dirty="0"/>
              <a:t>Is there a safer way to do that?</a:t>
            </a:r>
          </a:p>
          <a:p>
            <a:pPr algn="ctr"/>
            <a:r>
              <a:rPr lang="en-GB" sz="3600" dirty="0"/>
              <a:t>Is there a better way to do that?</a:t>
            </a:r>
          </a:p>
          <a:p>
            <a:pPr algn="ctr"/>
            <a:r>
              <a:rPr lang="en-GB" sz="3600" dirty="0"/>
              <a:t>Are you following the rules?</a:t>
            </a:r>
          </a:p>
          <a:p>
            <a:pPr algn="ctr"/>
            <a:r>
              <a:rPr lang="en-GB" sz="3600" dirty="0"/>
              <a:t>Can you create your own rules for your activity?</a:t>
            </a:r>
          </a:p>
          <a:p>
            <a:pPr algn="ctr"/>
            <a:r>
              <a:rPr lang="en-GB" sz="3600" dirty="0"/>
              <a:t>Can you tell them how that made you feel?</a:t>
            </a:r>
          </a:p>
          <a:p>
            <a:pPr algn="ctr"/>
            <a:r>
              <a:rPr lang="en-GB" sz="3600" dirty="0"/>
              <a:t>How could you make things better with your friend?</a:t>
            </a:r>
          </a:p>
        </p:txBody>
      </p:sp>
    </p:spTree>
    <p:extLst>
      <p:ext uri="{BB962C8B-B14F-4D97-AF65-F5344CB8AC3E}">
        <p14:creationId xmlns:p14="http://schemas.microsoft.com/office/powerpoint/2010/main" val="3876601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XCCW Joined 15a" panose="03050602040000000000" pitchFamily="66" charset="0"/>
              </a:rPr>
              <a:t>Rules</a:t>
            </a:r>
          </a:p>
        </p:txBody>
      </p:sp>
      <p:sp>
        <p:nvSpPr>
          <p:cNvPr id="3" name="Content Placeholder 2"/>
          <p:cNvSpPr>
            <a:spLocks noGrp="1"/>
          </p:cNvSpPr>
          <p:nvPr>
            <p:ph idx="1"/>
          </p:nvPr>
        </p:nvSpPr>
        <p:spPr>
          <a:xfrm>
            <a:off x="457200" y="1340768"/>
            <a:ext cx="8229600" cy="4785395"/>
          </a:xfrm>
        </p:spPr>
        <p:txBody>
          <a:bodyPr>
            <a:normAutofit fontScale="85000" lnSpcReduction="20000"/>
          </a:bodyPr>
          <a:lstStyle/>
          <a:p>
            <a:pPr algn="ctr"/>
            <a:r>
              <a:rPr lang="en-GB" sz="3600" dirty="0"/>
              <a:t>Sticks longer than your arm must be carried with at least one friend</a:t>
            </a:r>
          </a:p>
          <a:p>
            <a:pPr algn="ctr"/>
            <a:r>
              <a:rPr lang="en-GB" sz="3600" dirty="0"/>
              <a:t>Stay within the boundary</a:t>
            </a:r>
          </a:p>
          <a:p>
            <a:pPr algn="ctr"/>
            <a:r>
              <a:rPr lang="en-GB" sz="3600" dirty="0"/>
              <a:t>Sword fighting must be in a space away from others and with a stick distance from your partner</a:t>
            </a:r>
          </a:p>
          <a:p>
            <a:pPr algn="ctr"/>
            <a:r>
              <a:rPr lang="en-GB" sz="3600" dirty="0"/>
              <a:t>Three points of contact when tree climbing</a:t>
            </a:r>
          </a:p>
          <a:p>
            <a:pPr algn="ctr"/>
            <a:r>
              <a:rPr lang="en-GB" sz="3600" dirty="0">
                <a:solidFill>
                  <a:schemeClr val="bg1"/>
                </a:solidFill>
              </a:rPr>
              <a:t>We often create rules together for each activity as we go along, assessing the risk and need for rules.</a:t>
            </a:r>
          </a:p>
          <a:p>
            <a:pPr algn="ctr"/>
            <a:r>
              <a:rPr lang="en-GB" sz="3600" dirty="0">
                <a:solidFill>
                  <a:srgbClr val="7030A0"/>
                </a:solidFill>
              </a:rPr>
              <a:t>Thinking Log – a place to reflect and discuss</a:t>
            </a:r>
          </a:p>
          <a:p>
            <a:pPr algn="ctr"/>
            <a:endParaRPr lang="en-GB" sz="3600" dirty="0"/>
          </a:p>
        </p:txBody>
      </p:sp>
    </p:spTree>
    <p:extLst>
      <p:ext uri="{BB962C8B-B14F-4D97-AF65-F5344CB8AC3E}">
        <p14:creationId xmlns:p14="http://schemas.microsoft.com/office/powerpoint/2010/main" val="26090160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XCCW Joined 15a" panose="03050602040000000000" pitchFamily="66" charset="0"/>
              </a:rPr>
              <a:t>How might your child feel at the end</a:t>
            </a:r>
          </a:p>
        </p:txBody>
      </p:sp>
      <p:sp>
        <p:nvSpPr>
          <p:cNvPr id="3" name="Content Placeholder 2"/>
          <p:cNvSpPr>
            <a:spLocks noGrp="1"/>
          </p:cNvSpPr>
          <p:nvPr>
            <p:ph idx="1"/>
          </p:nvPr>
        </p:nvSpPr>
        <p:spPr>
          <a:xfrm>
            <a:off x="457200" y="1340768"/>
            <a:ext cx="8229600" cy="4785395"/>
          </a:xfrm>
        </p:spPr>
        <p:txBody>
          <a:bodyPr>
            <a:normAutofit/>
          </a:bodyPr>
          <a:lstStyle/>
          <a:p>
            <a:pPr algn="ctr"/>
            <a:r>
              <a:rPr lang="en-GB" sz="3600" dirty="0"/>
              <a:t>Excited</a:t>
            </a:r>
          </a:p>
          <a:p>
            <a:pPr algn="ctr"/>
            <a:r>
              <a:rPr lang="en-GB" sz="3600" dirty="0"/>
              <a:t>Confident</a:t>
            </a:r>
          </a:p>
          <a:p>
            <a:pPr algn="ctr"/>
            <a:r>
              <a:rPr lang="en-GB" sz="3600" dirty="0"/>
              <a:t>Proud</a:t>
            </a:r>
          </a:p>
          <a:p>
            <a:pPr algn="ctr"/>
            <a:r>
              <a:rPr lang="en-GB" sz="3600" dirty="0"/>
              <a:t>More inquisitive</a:t>
            </a:r>
          </a:p>
          <a:p>
            <a:pPr algn="ctr"/>
            <a:r>
              <a:rPr lang="en-GB" sz="3600" dirty="0"/>
              <a:t>Empowered</a:t>
            </a:r>
          </a:p>
          <a:p>
            <a:pPr algn="ctr"/>
            <a:r>
              <a:rPr lang="en-GB" sz="3600" dirty="0"/>
              <a:t>Safe</a:t>
            </a:r>
          </a:p>
          <a:p>
            <a:pPr algn="ctr"/>
            <a:r>
              <a:rPr lang="en-GB" sz="3600" dirty="0"/>
              <a:t>Relaxed</a:t>
            </a:r>
          </a:p>
          <a:p>
            <a:pPr marL="0" indent="0" algn="ctr">
              <a:buNone/>
            </a:pPr>
            <a:endParaRPr lang="en-GB" sz="3600" dirty="0"/>
          </a:p>
        </p:txBody>
      </p:sp>
    </p:spTree>
    <p:extLst>
      <p:ext uri="{BB962C8B-B14F-4D97-AF65-F5344CB8AC3E}">
        <p14:creationId xmlns:p14="http://schemas.microsoft.com/office/powerpoint/2010/main" val="2952525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XCCW Joined 15a" panose="03050602040000000000" pitchFamily="66" charset="0"/>
              </a:rPr>
              <a:t>Thank You</a:t>
            </a:r>
          </a:p>
        </p:txBody>
      </p:sp>
      <p:sp>
        <p:nvSpPr>
          <p:cNvPr id="3" name="Content Placeholder 2"/>
          <p:cNvSpPr>
            <a:spLocks noGrp="1"/>
          </p:cNvSpPr>
          <p:nvPr>
            <p:ph idx="1"/>
          </p:nvPr>
        </p:nvSpPr>
        <p:spPr>
          <a:xfrm>
            <a:off x="457200" y="1340768"/>
            <a:ext cx="8229600" cy="4785395"/>
          </a:xfrm>
        </p:spPr>
        <p:txBody>
          <a:bodyPr>
            <a:normAutofit fontScale="92500" lnSpcReduction="20000"/>
          </a:bodyPr>
          <a:lstStyle/>
          <a:p>
            <a:pPr marL="0" indent="0" algn="ctr">
              <a:buNone/>
            </a:pPr>
            <a:r>
              <a:rPr lang="en-GB" sz="3600" dirty="0"/>
              <a:t>Thank you for taking the time to read this power point.</a:t>
            </a:r>
          </a:p>
          <a:p>
            <a:pPr marL="0" indent="0" algn="ctr">
              <a:buNone/>
            </a:pPr>
            <a:r>
              <a:rPr lang="en-GB" sz="3600" dirty="0"/>
              <a:t>We hope your child enjoys Forest School and that you enjoy hearing about all the fun.</a:t>
            </a:r>
          </a:p>
          <a:p>
            <a:pPr marL="0" indent="0" algn="ctr">
              <a:buNone/>
            </a:pPr>
            <a:r>
              <a:rPr lang="en-GB" sz="3600" dirty="0"/>
              <a:t>We also hope you are able to join us in the future for some parent and child sessions, in the meantime try getting outside as much as possible and asking your child to be your Forest School teacher.</a:t>
            </a:r>
          </a:p>
          <a:p>
            <a:pPr marL="0" indent="0" algn="ctr">
              <a:buNone/>
            </a:pPr>
            <a:r>
              <a:rPr lang="en-GB" sz="3600" dirty="0"/>
              <a:t>Finally a few quotes to inspire you.</a:t>
            </a:r>
          </a:p>
        </p:txBody>
      </p:sp>
    </p:spTree>
    <p:extLst>
      <p:ext uri="{BB962C8B-B14F-4D97-AF65-F5344CB8AC3E}">
        <p14:creationId xmlns:p14="http://schemas.microsoft.com/office/powerpoint/2010/main" val="844682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39803" y="446785"/>
            <a:ext cx="8229600" cy="1143000"/>
          </a:xfrm>
        </p:spPr>
        <p:txBody>
          <a:bodyPr>
            <a:normAutofit/>
          </a:bodyPr>
          <a:lstStyle/>
          <a:p>
            <a:r>
              <a:rPr lang="en-GB" dirty="0">
                <a:latin typeface="XCCW Joined 15a" panose="03050602040000000000" pitchFamily="66" charset="0"/>
              </a:rPr>
              <a:t>Quotes</a:t>
            </a:r>
          </a:p>
        </p:txBody>
      </p:sp>
      <p:sp>
        <p:nvSpPr>
          <p:cNvPr id="8" name="TextBox 7"/>
          <p:cNvSpPr txBox="1"/>
          <p:nvPr/>
        </p:nvSpPr>
        <p:spPr>
          <a:xfrm rot="1503729">
            <a:off x="6830745" y="1382113"/>
            <a:ext cx="1944216" cy="1200329"/>
          </a:xfrm>
          <a:prstGeom prst="rect">
            <a:avLst/>
          </a:prstGeom>
          <a:noFill/>
        </p:spPr>
        <p:txBody>
          <a:bodyPr wrap="square" rtlCol="0">
            <a:spAutoFit/>
          </a:bodyPr>
          <a:lstStyle/>
          <a:p>
            <a:pPr algn="ctr"/>
            <a:r>
              <a:rPr lang="en-GB" dirty="0">
                <a:solidFill>
                  <a:schemeClr val="bg1"/>
                </a:solidFill>
              </a:rPr>
              <a:t>There is no WI-FI in the forest but you will find a better connection</a:t>
            </a:r>
          </a:p>
        </p:txBody>
      </p:sp>
      <p:sp>
        <p:nvSpPr>
          <p:cNvPr id="9" name="TextBox 8"/>
          <p:cNvSpPr txBox="1"/>
          <p:nvPr/>
        </p:nvSpPr>
        <p:spPr>
          <a:xfrm rot="20734519">
            <a:off x="280080" y="687962"/>
            <a:ext cx="2088232" cy="1200329"/>
          </a:xfrm>
          <a:prstGeom prst="rect">
            <a:avLst/>
          </a:prstGeom>
          <a:noFill/>
        </p:spPr>
        <p:txBody>
          <a:bodyPr wrap="square" rtlCol="0">
            <a:spAutoFit/>
          </a:bodyPr>
          <a:lstStyle/>
          <a:p>
            <a:pPr algn="ctr"/>
            <a:r>
              <a:rPr lang="en-GB" dirty="0"/>
              <a:t>Wilderness is not a luxury, but a necessity for human spirit </a:t>
            </a:r>
          </a:p>
        </p:txBody>
      </p:sp>
      <p:sp>
        <p:nvSpPr>
          <p:cNvPr id="10" name="TextBox 9"/>
          <p:cNvSpPr txBox="1"/>
          <p:nvPr/>
        </p:nvSpPr>
        <p:spPr>
          <a:xfrm>
            <a:off x="2983256" y="2658878"/>
            <a:ext cx="2736304" cy="1754326"/>
          </a:xfrm>
          <a:prstGeom prst="rect">
            <a:avLst/>
          </a:prstGeom>
          <a:noFill/>
        </p:spPr>
        <p:txBody>
          <a:bodyPr wrap="square" rtlCol="0">
            <a:spAutoFit/>
          </a:bodyPr>
          <a:lstStyle/>
          <a:p>
            <a:pPr algn="ctr"/>
            <a:r>
              <a:rPr lang="en-GB" dirty="0"/>
              <a:t>No one will protect what they don’t care about and no one can care about what they have never experienced – David Attenborough</a:t>
            </a:r>
          </a:p>
        </p:txBody>
      </p:sp>
      <p:sp>
        <p:nvSpPr>
          <p:cNvPr id="11" name="TextBox 10"/>
          <p:cNvSpPr txBox="1"/>
          <p:nvPr/>
        </p:nvSpPr>
        <p:spPr>
          <a:xfrm rot="20728396">
            <a:off x="6188744" y="5128506"/>
            <a:ext cx="2833785" cy="1200329"/>
          </a:xfrm>
          <a:prstGeom prst="rect">
            <a:avLst/>
          </a:prstGeom>
          <a:noFill/>
        </p:spPr>
        <p:txBody>
          <a:bodyPr wrap="square" rtlCol="0">
            <a:spAutoFit/>
          </a:bodyPr>
          <a:lstStyle/>
          <a:p>
            <a:pPr algn="ctr"/>
            <a:r>
              <a:rPr lang="en-GB" dirty="0"/>
              <a:t>Nature is a tool to get </a:t>
            </a:r>
          </a:p>
          <a:p>
            <a:pPr algn="ctr"/>
            <a:r>
              <a:rPr lang="en-GB" dirty="0"/>
              <a:t>children to experience not just the wider world, but themselves</a:t>
            </a:r>
          </a:p>
        </p:txBody>
      </p:sp>
      <p:sp>
        <p:nvSpPr>
          <p:cNvPr id="14" name="TextBox 13"/>
          <p:cNvSpPr txBox="1"/>
          <p:nvPr/>
        </p:nvSpPr>
        <p:spPr>
          <a:xfrm rot="506176">
            <a:off x="386868" y="4696800"/>
            <a:ext cx="2592288" cy="1754326"/>
          </a:xfrm>
          <a:prstGeom prst="rect">
            <a:avLst/>
          </a:prstGeom>
          <a:noFill/>
        </p:spPr>
        <p:txBody>
          <a:bodyPr wrap="square" rtlCol="0">
            <a:spAutoFit/>
          </a:bodyPr>
          <a:lstStyle/>
          <a:p>
            <a:pPr algn="ctr"/>
            <a:r>
              <a:rPr lang="en-GB" dirty="0">
                <a:solidFill>
                  <a:schemeClr val="bg1"/>
                </a:solidFill>
              </a:rPr>
              <a:t>Children must be kept as safe as needed not as safe a possible – we cannot eliminate risk and challenge essential for learning</a:t>
            </a:r>
          </a:p>
        </p:txBody>
      </p:sp>
      <p:sp>
        <p:nvSpPr>
          <p:cNvPr id="15" name="TextBox 14"/>
          <p:cNvSpPr txBox="1"/>
          <p:nvPr/>
        </p:nvSpPr>
        <p:spPr>
          <a:xfrm>
            <a:off x="2233189" y="89379"/>
            <a:ext cx="6972743" cy="369332"/>
          </a:xfrm>
          <a:prstGeom prst="rect">
            <a:avLst/>
          </a:prstGeom>
          <a:noFill/>
        </p:spPr>
        <p:txBody>
          <a:bodyPr wrap="none" rtlCol="0">
            <a:spAutoFit/>
          </a:bodyPr>
          <a:lstStyle/>
          <a:p>
            <a:r>
              <a:rPr lang="en-GB" dirty="0">
                <a:solidFill>
                  <a:schemeClr val="bg1"/>
                </a:solidFill>
              </a:rPr>
              <a:t>Give me a fish and I eat for a day, teach me to fish and I eat for a lifetime</a:t>
            </a:r>
          </a:p>
        </p:txBody>
      </p:sp>
      <p:sp>
        <p:nvSpPr>
          <p:cNvPr id="16" name="TextBox 15"/>
          <p:cNvSpPr txBox="1"/>
          <p:nvPr/>
        </p:nvSpPr>
        <p:spPr>
          <a:xfrm>
            <a:off x="2618015" y="1527804"/>
            <a:ext cx="3873176" cy="369332"/>
          </a:xfrm>
          <a:prstGeom prst="rect">
            <a:avLst/>
          </a:prstGeom>
          <a:noFill/>
        </p:spPr>
        <p:txBody>
          <a:bodyPr wrap="none" rtlCol="0">
            <a:spAutoFit/>
          </a:bodyPr>
          <a:lstStyle/>
          <a:p>
            <a:r>
              <a:rPr lang="en-GB" dirty="0"/>
              <a:t>Children = 100% washable an towel dry</a:t>
            </a:r>
          </a:p>
        </p:txBody>
      </p:sp>
    </p:spTree>
    <p:extLst>
      <p:ext uri="{BB962C8B-B14F-4D97-AF65-F5344CB8AC3E}">
        <p14:creationId xmlns:p14="http://schemas.microsoft.com/office/powerpoint/2010/main" val="40700340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555</TotalTime>
  <Words>912</Words>
  <Application>Microsoft Macintosh PowerPoint</Application>
  <PresentationFormat>On-screen Show (4:3)</PresentationFormat>
  <Paragraphs>91</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XCCW Joined 15a</vt:lpstr>
      <vt:lpstr>Office Theme</vt:lpstr>
      <vt:lpstr>Forest School</vt:lpstr>
      <vt:lpstr>What is Forest School?</vt:lpstr>
      <vt:lpstr>Where did it begin?</vt:lpstr>
      <vt:lpstr>What is the role of the Forest School Leader?</vt:lpstr>
      <vt:lpstr>What are the benefits?</vt:lpstr>
      <vt:lpstr>Zones of Proximal Development</vt:lpstr>
      <vt:lpstr>Why is kit important.</vt:lpstr>
      <vt:lpstr>How do we risk assess?</vt:lpstr>
      <vt:lpstr>Tools and Fires</vt:lpstr>
      <vt:lpstr>Activities</vt:lpstr>
      <vt:lpstr>How might your child respond at first</vt:lpstr>
      <vt:lpstr>Optimal phrases that encourage independence</vt:lpstr>
      <vt:lpstr>Rules</vt:lpstr>
      <vt:lpstr>How might your child feel at the end</vt:lpstr>
      <vt:lpstr>Thank You</vt:lpstr>
      <vt:lpstr>Quotes</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Forest School</dc:title>
  <dc:creator>Sarah Smith</dc:creator>
  <cp:lastModifiedBy>Gwyneth Rooney</cp:lastModifiedBy>
  <cp:revision>27</cp:revision>
  <cp:lastPrinted>2017-10-13T10:48:07Z</cp:lastPrinted>
  <dcterms:created xsi:type="dcterms:W3CDTF">2017-06-12T14:26:36Z</dcterms:created>
  <dcterms:modified xsi:type="dcterms:W3CDTF">2021-01-07T11:31:37Z</dcterms:modified>
</cp:coreProperties>
</file>